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4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p:restoredTop sz="94648"/>
  </p:normalViewPr>
  <p:slideViewPr>
    <p:cSldViewPr snapToGrid="0" snapToObjects="1">
      <p:cViewPr>
        <p:scale>
          <a:sx n="84" d="100"/>
          <a:sy n="84" d="100"/>
        </p:scale>
        <p:origin x="27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a:prstGeom prst="rect">
            <a:avLst/>
          </a:prstGeo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a:prstGeom prst="rect">
            <a:avLst/>
          </a:prstGeo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24883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783787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45256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160682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123158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180338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207034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63587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126691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78381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BE29AFD1-8DAC-1A41-A7AE-4924201B63C6}" type="datetimeFigureOut">
              <a:rPr lang="en-US" smtClean="0"/>
              <a:t>10/1/2018</a:t>
            </a:fld>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FA8898A-F629-D346-8E85-3B9066973AF7}" type="slidenum">
              <a:rPr lang="en-US" smtClean="0"/>
              <a:t>‹#›</a:t>
            </a:fld>
            <a:endParaRPr lang="en-US"/>
          </a:p>
        </p:txBody>
      </p:sp>
    </p:spTree>
    <p:extLst>
      <p:ext uri="{BB962C8B-B14F-4D97-AF65-F5344CB8AC3E}">
        <p14:creationId xmlns:p14="http://schemas.microsoft.com/office/powerpoint/2010/main" val="83708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0"/>
            <a:ext cx="7772400" cy="10058400"/>
          </a:xfrm>
          <a:prstGeom prst="rect">
            <a:avLst/>
          </a:prstGeom>
        </p:spPr>
      </p:pic>
    </p:spTree>
    <p:extLst>
      <p:ext uri="{BB962C8B-B14F-4D97-AF65-F5344CB8AC3E}">
        <p14:creationId xmlns:p14="http://schemas.microsoft.com/office/powerpoint/2010/main" val="366838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F3BCD2-99FF-EE45-A4F9-6A4D1E7734A0}"/>
              </a:ext>
            </a:extLst>
          </p:cNvPr>
          <p:cNvSpPr txBox="1"/>
          <p:nvPr/>
        </p:nvSpPr>
        <p:spPr>
          <a:xfrm>
            <a:off x="586402" y="2383427"/>
            <a:ext cx="6696135" cy="3416320"/>
          </a:xfrm>
          <a:prstGeom prst="rect">
            <a:avLst/>
          </a:prstGeom>
          <a:noFill/>
        </p:spPr>
        <p:txBody>
          <a:bodyPr wrap="square" rtlCol="0">
            <a:spAutoFit/>
          </a:bodyPr>
          <a:lstStyle/>
          <a:p>
            <a:pPr algn="ctr"/>
            <a:r>
              <a:rPr lang="en-US" sz="2000" dirty="0" smtClean="0">
                <a:solidFill>
                  <a:srgbClr val="EB4B2B"/>
                </a:solidFill>
              </a:rPr>
              <a:t>EALC FALL 2018 SPEAKER SERIES </a:t>
            </a:r>
          </a:p>
          <a:p>
            <a:pPr algn="ctr"/>
            <a:r>
              <a:rPr lang="en-US" sz="2800" b="1" dirty="0" smtClean="0"/>
              <a:t>Christopher </a:t>
            </a:r>
            <a:r>
              <a:rPr lang="en-US" sz="2800" b="1" dirty="0" smtClean="0"/>
              <a:t>Callahan</a:t>
            </a:r>
          </a:p>
          <a:p>
            <a:pPr algn="ctr"/>
            <a:r>
              <a:rPr lang="en-US" sz="1400" dirty="0" smtClean="0"/>
              <a:t>Lecturer, East </a:t>
            </a:r>
            <a:r>
              <a:rPr lang="en-US" sz="1400" dirty="0" smtClean="0"/>
              <a:t>Asian Languages and Cultures</a:t>
            </a:r>
          </a:p>
          <a:p>
            <a:pPr algn="ctr"/>
            <a:r>
              <a:rPr lang="en-US" sz="2400" b="1" dirty="0" smtClean="0">
                <a:solidFill>
                  <a:srgbClr val="EB4B2B"/>
                </a:solidFill>
              </a:rPr>
              <a:t> </a:t>
            </a:r>
            <a:r>
              <a:rPr lang="en-US" sz="2400" b="1" dirty="0">
                <a:solidFill>
                  <a:srgbClr val="EB4B2B"/>
                </a:solidFill>
              </a:rPr>
              <a:t>"Performing Pictures: </a:t>
            </a:r>
            <a:r>
              <a:rPr lang="en-US" sz="2400" b="1" i="1" dirty="0" err="1">
                <a:solidFill>
                  <a:srgbClr val="EB4B2B"/>
                </a:solidFill>
              </a:rPr>
              <a:t>Etoki</a:t>
            </a:r>
            <a:r>
              <a:rPr lang="en-US" sz="2400" b="1" dirty="0">
                <a:solidFill>
                  <a:srgbClr val="EB4B2B"/>
                </a:solidFill>
              </a:rPr>
              <a:t> and the Illustrated Biography of </a:t>
            </a:r>
            <a:r>
              <a:rPr lang="en-US" sz="2400" b="1" dirty="0" err="1" smtClean="0">
                <a:solidFill>
                  <a:srgbClr val="EB4B2B"/>
                </a:solidFill>
              </a:rPr>
              <a:t>Shinran</a:t>
            </a:r>
            <a:r>
              <a:rPr lang="en-US" sz="2400" b="1" dirty="0" smtClean="0">
                <a:solidFill>
                  <a:srgbClr val="EB4B2B"/>
                </a:solidFill>
              </a:rPr>
              <a:t>" </a:t>
            </a:r>
          </a:p>
          <a:p>
            <a:pPr algn="ctr"/>
            <a:r>
              <a:rPr lang="en-US" sz="1600" dirty="0" smtClean="0"/>
              <a:t>Friday, October 12, 4:00PM, Lucy Ellis Lounge,</a:t>
            </a:r>
          </a:p>
          <a:p>
            <a:pPr algn="ctr"/>
            <a:r>
              <a:rPr lang="en-US" sz="1600" dirty="0" smtClean="0"/>
              <a:t>1080 Foreign </a:t>
            </a:r>
            <a:r>
              <a:rPr lang="en-US" sz="1600" dirty="0" smtClean="0"/>
              <a:t>Languages </a:t>
            </a:r>
            <a:r>
              <a:rPr lang="en-US" sz="1600" dirty="0" smtClean="0"/>
              <a:t>Building, </a:t>
            </a:r>
            <a:r>
              <a:rPr lang="en-US" sz="1600" dirty="0" smtClean="0"/>
              <a:t>707 S. Mathews Ave, Urbana, IL</a:t>
            </a:r>
          </a:p>
          <a:p>
            <a:pPr algn="ctr"/>
            <a:endParaRPr lang="en-US" sz="2400" dirty="0"/>
          </a:p>
          <a:p>
            <a:pPr algn="ctr"/>
            <a:endParaRPr lang="en-US" sz="2400" b="1" dirty="0"/>
          </a:p>
          <a:p>
            <a:endParaRPr lang="en-US" sz="1000" dirty="0"/>
          </a:p>
          <a:p>
            <a:endParaRPr lang="en-US" sz="1000" dirty="0"/>
          </a:p>
        </p:txBody>
      </p:sp>
      <p:sp>
        <p:nvSpPr>
          <p:cNvPr id="5" name="TextBox 4">
            <a:extLst>
              <a:ext uri="{FF2B5EF4-FFF2-40B4-BE49-F238E27FC236}">
                <a16:creationId xmlns:a16="http://schemas.microsoft.com/office/drawing/2014/main" id="{339649FD-B161-DC4E-A11E-062E3C7D49DA}"/>
              </a:ext>
            </a:extLst>
          </p:cNvPr>
          <p:cNvSpPr txBox="1"/>
          <p:nvPr/>
        </p:nvSpPr>
        <p:spPr>
          <a:xfrm>
            <a:off x="586402" y="5118631"/>
            <a:ext cx="4977490"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6C040BF8-0384-A145-B060-6BE8FDBFCAA3}"/>
              </a:ext>
            </a:extLst>
          </p:cNvPr>
          <p:cNvSpPr txBox="1"/>
          <p:nvPr/>
        </p:nvSpPr>
        <p:spPr>
          <a:xfrm>
            <a:off x="521524" y="8946545"/>
            <a:ext cx="6358902" cy="461665"/>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For </a:t>
            </a:r>
            <a:r>
              <a:rPr lang="en-US" sz="1200" dirty="0">
                <a:latin typeface="Calibri" panose="020F0502020204030204" pitchFamily="34" charset="0"/>
                <a:cs typeface="Calibri" panose="020F0502020204030204" pitchFamily="34" charset="0"/>
              </a:rPr>
              <a:t>information about our </a:t>
            </a:r>
            <a:r>
              <a:rPr lang="en-US" sz="1200" dirty="0" smtClean="0">
                <a:latin typeface="Calibri" panose="020F0502020204030204" pitchFamily="34" charset="0"/>
                <a:cs typeface="Calibri" panose="020F0502020204030204" pitchFamily="34" charset="0"/>
              </a:rPr>
              <a:t>series: </a:t>
            </a:r>
          </a:p>
          <a:p>
            <a:r>
              <a:rPr lang="en-US" sz="1200" b="1" dirty="0" smtClean="0">
                <a:solidFill>
                  <a:srgbClr val="EB4B2B"/>
                </a:solidFill>
                <a:latin typeface="Calibri" panose="020F0502020204030204" pitchFamily="34" charset="0"/>
                <a:cs typeface="Calibri" panose="020F0502020204030204" pitchFamily="34" charset="0"/>
              </a:rPr>
              <a:t>https</a:t>
            </a:r>
            <a:r>
              <a:rPr lang="en-US" sz="1200" b="1" dirty="0">
                <a:solidFill>
                  <a:srgbClr val="EB4B2B"/>
                </a:solidFill>
                <a:latin typeface="Calibri" panose="020F0502020204030204" pitchFamily="34" charset="0"/>
                <a:cs typeface="Calibri" panose="020F0502020204030204" pitchFamily="34" charset="0"/>
              </a:rPr>
              <a:t>://ealc.illinois.edu/research/ealc-speaker-series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798" y="6726842"/>
            <a:ext cx="4911341" cy="2156422"/>
          </a:xfrm>
          <a:prstGeom prst="rect">
            <a:avLst/>
          </a:prstGeom>
        </p:spPr>
      </p:pic>
      <p:sp>
        <p:nvSpPr>
          <p:cNvPr id="13" name="TextBox 12"/>
          <p:cNvSpPr txBox="1"/>
          <p:nvPr/>
        </p:nvSpPr>
        <p:spPr>
          <a:xfrm>
            <a:off x="521524" y="4672397"/>
            <a:ext cx="6757539" cy="1938992"/>
          </a:xfrm>
          <a:prstGeom prst="rect">
            <a:avLst/>
          </a:prstGeom>
          <a:noFill/>
        </p:spPr>
        <p:txBody>
          <a:bodyPr wrap="square" rtlCol="0">
            <a:spAutoFit/>
          </a:bodyPr>
          <a:lstStyle/>
          <a:p>
            <a:pPr algn="ctr"/>
            <a:r>
              <a:rPr lang="en-US" sz="1200" i="1" dirty="0" err="1"/>
              <a:t>Etoki</a:t>
            </a:r>
            <a:r>
              <a:rPr lang="en-US" altLang="ja-JP" sz="1200" dirty="0"/>
              <a:t>, </a:t>
            </a:r>
            <a:r>
              <a:rPr lang="en-US" sz="1200" dirty="0"/>
              <a:t>the practice of the elucidation of and by images, was utilized by Buddhist preachers and popular storytellers to entertain audiences and propagate Buddhism.   Many scholars, such as Hayashi Masahiko and </a:t>
            </a:r>
            <a:r>
              <a:rPr lang="en-US" sz="1200" dirty="0" err="1"/>
              <a:t>Kaminishi</a:t>
            </a:r>
            <a:r>
              <a:rPr lang="en-US" sz="1200" dirty="0"/>
              <a:t> </a:t>
            </a:r>
            <a:r>
              <a:rPr lang="en-US" sz="1200" dirty="0" err="1"/>
              <a:t>Ikumi</a:t>
            </a:r>
            <a:r>
              <a:rPr lang="en-US" sz="1200" dirty="0"/>
              <a:t> have analyzed the multifaceted culture of </a:t>
            </a:r>
            <a:r>
              <a:rPr lang="en-US" sz="1200" i="1" dirty="0" err="1"/>
              <a:t>etoki</a:t>
            </a:r>
            <a:r>
              <a:rPr lang="en-US" sz="1200" dirty="0"/>
              <a:t> and taken note of the role that </a:t>
            </a:r>
            <a:r>
              <a:rPr lang="en-US" sz="1200" i="1" dirty="0" err="1"/>
              <a:t>etoki</a:t>
            </a:r>
            <a:r>
              <a:rPr lang="en-US" sz="1200" dirty="0"/>
              <a:t> storytelling played in the popularization of Buddhism in Japan.   Although much of this scholarship has assumed that </a:t>
            </a:r>
            <a:r>
              <a:rPr lang="en-US" sz="1200" i="1" dirty="0" err="1"/>
              <a:t>etoki</a:t>
            </a:r>
            <a:r>
              <a:rPr lang="en-US" sz="1200" dirty="0"/>
              <a:t> story-tellers used a wide variety of formats, such as wall paintings, hanging scrolls and illustrated hand-scrolls, there are a number of unanswered questions regarding the use of hand-scrolls (</a:t>
            </a:r>
            <a:r>
              <a:rPr lang="en-US" sz="1200" i="1" dirty="0" err="1"/>
              <a:t>emaki</a:t>
            </a:r>
            <a:r>
              <a:rPr lang="en-US" altLang="ja-JP" sz="1200" dirty="0"/>
              <a:t>) </a:t>
            </a:r>
            <a:r>
              <a:rPr lang="en-US" sz="1200" dirty="0"/>
              <a:t>in </a:t>
            </a:r>
            <a:r>
              <a:rPr lang="en-US" sz="1200" i="1" dirty="0" err="1"/>
              <a:t>etoki</a:t>
            </a:r>
            <a:r>
              <a:rPr lang="en-US" sz="1200" i="1" dirty="0"/>
              <a:t> </a:t>
            </a:r>
            <a:r>
              <a:rPr lang="en-US" sz="1200" dirty="0"/>
              <a:t>performances.  Looking closely at one illustrated hand-scroll of the Life of </a:t>
            </a:r>
            <a:r>
              <a:rPr lang="en-US" sz="1200" dirty="0" err="1"/>
              <a:t>Shinran</a:t>
            </a:r>
            <a:r>
              <a:rPr lang="en-US" sz="1200" dirty="0"/>
              <a:t> by </a:t>
            </a:r>
            <a:r>
              <a:rPr lang="en-US" sz="1200" dirty="0" err="1"/>
              <a:t>Kakunyo</a:t>
            </a:r>
            <a:r>
              <a:rPr lang="en-US" sz="1200" dirty="0"/>
              <a:t> (1270-1351), I will attempt to reconstruct the historical context of the scroll’s production, the ritual context for its use and viewing and the performative dimensions of the scroll itself in order to answer some </a:t>
            </a:r>
            <a:r>
              <a:rPr lang="en-US" sz="1200" dirty="0" smtClean="0"/>
              <a:t>of </a:t>
            </a:r>
            <a:r>
              <a:rPr lang="en-US" sz="1200" dirty="0"/>
              <a:t>these questions.</a:t>
            </a:r>
            <a:endParaRPr lang="en-US" sz="1200" b="1" dirty="0"/>
          </a:p>
        </p:txBody>
      </p:sp>
    </p:spTree>
    <p:extLst>
      <p:ext uri="{BB962C8B-B14F-4D97-AF65-F5344CB8AC3E}">
        <p14:creationId xmlns:p14="http://schemas.microsoft.com/office/powerpoint/2010/main" val="13894006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t_flier_template" id="{6854BAC9-E06D-B045-80B8-5B35EA56860B}" vid="{8F77AAB7-E7AE-9943-BA68-2BCAE9B75DD2}"/>
    </a:ext>
  </a:extLst>
</a:theme>
</file>

<file path=docProps/app.xml><?xml version="1.0" encoding="utf-8"?>
<Properties xmlns="http://schemas.openxmlformats.org/officeDocument/2006/extended-properties" xmlns:vt="http://schemas.openxmlformats.org/officeDocument/2006/docPropsVTypes">
  <Template>PoliticalScience_flier_template</Template>
  <TotalTime>97</TotalTime>
  <Words>88</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ＭＳ Ｐゴシック</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Persiani, Gian Piero</cp:lastModifiedBy>
  <cp:revision>27</cp:revision>
  <cp:lastPrinted>2018-10-01T15:56:05Z</cp:lastPrinted>
  <dcterms:created xsi:type="dcterms:W3CDTF">2018-09-06T16:46:04Z</dcterms:created>
  <dcterms:modified xsi:type="dcterms:W3CDTF">2018-10-01T20:23:53Z</dcterms:modified>
</cp:coreProperties>
</file>